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9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74" r:id="rId14"/>
    <p:sldId id="279" r:id="rId15"/>
    <p:sldId id="278" r:id="rId16"/>
    <p:sldId id="275" r:id="rId17"/>
    <p:sldId id="280" r:id="rId18"/>
    <p:sldId id="276" r:id="rId19"/>
    <p:sldId id="265" r:id="rId20"/>
    <p:sldId id="277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361B83-9EC5-43FF-A412-D74D7EA9A7C6}" type="datetimeFigureOut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E88350-99A8-4F3F-A134-AE5305A07F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2615E-86C7-4A5B-8040-99D069986AD4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9FBA-5DE1-4CD4-BC02-2472EAE903CE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F67F-FF0C-4405-98BE-627ED06FA1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A3C1-2183-45A4-B03A-1537021976ED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CF22-1A9B-4AC1-AB43-3BCB22AEB2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073D-1BE3-4DAC-ABF1-FA440393616E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641F-12D7-4178-99C0-D23E0BCDBA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DB95-F92E-4A6E-BCA7-CCC493383615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E952-94AD-4831-A669-25B7DB0AE1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E83A-B9B0-4C4D-96A5-96F9F89879AC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895F-7BA7-477B-9481-5744BF3AC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CC95-F89B-4F36-A7F3-F5ADF81687AB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092C-AA0F-4C51-A6C5-D9804B84F2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633E-0B58-463B-A4BB-700DDBAD1B32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DDB9-7AF7-45C1-A881-779AE360C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419F-18AB-44A0-B6EF-C0744946119E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FC17-8D62-4479-AEE7-23E09A0F4C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E28F-59F7-40BF-904F-FDC8326FD444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A7D1-1B1B-4A12-8130-1A20F495FB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5BA6-8A98-4CC9-B0E1-D0DA83F5AB9C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0B04-7E76-49F5-9AE8-BDB79D32C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6AD4-0281-47BE-BDE2-2319519C61FA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5570-3DC3-4348-9FB6-C4A768C74B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C6188-AA5F-49CB-BF60-40CAA0A2A56C}" type="datetime1">
              <a:rPr lang="es-ES"/>
              <a:pPr>
                <a:defRPr/>
              </a:pPr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pt-BR"/>
              <a:t>COMPLEXO HOSPITALARIO UNIVERSITARIO DE SANTIAGODE COMPOSTELA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E5082F-CE65-4034-AE02-B7432FB821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Picture 7" descr="S:\COMUN\Imaxes\Logos\logo XX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165850"/>
            <a:ext cx="286861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Ramón Barba\Pictures\Lamesadelreloj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es-ES_tradnl" sz="6600" smtClean="0">
                <a:solidFill>
                  <a:srgbClr val="FFFF00"/>
                </a:solidFill>
              </a:rPr>
              <a:t>GESTIÓN DE PACIENTES EN HOSPITALIZACIÓN CONVENCIONAL</a:t>
            </a:r>
            <a:endParaRPr lang="es-ES" sz="6600" smtClean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1223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smtClean="0">
                <a:solidFill>
                  <a:schemeClr val="bg1"/>
                </a:solidFill>
              </a:rPr>
              <a:t>Barba </a:t>
            </a:r>
            <a:r>
              <a:rPr lang="es-ES_tradnl" dirty="0" err="1" smtClean="0">
                <a:solidFill>
                  <a:schemeClr val="bg1"/>
                </a:solidFill>
              </a:rPr>
              <a:t>Queiruga</a:t>
            </a:r>
            <a:r>
              <a:rPr lang="es-ES_tradnl" dirty="0" smtClean="0">
                <a:solidFill>
                  <a:schemeClr val="bg1"/>
                </a:solidFill>
              </a:rPr>
              <a:t>, J.R.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chemeClr val="bg1"/>
                </a:solidFill>
              </a:rPr>
              <a:t>Aboal</a:t>
            </a:r>
            <a:r>
              <a:rPr lang="es-ES_tradnl" dirty="0" smtClean="0">
                <a:solidFill>
                  <a:schemeClr val="bg1"/>
                </a:solidFill>
              </a:rPr>
              <a:t> Viñas, J.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t="18285" r="1845" b="7890"/>
          <a:stretch>
            <a:fillRect/>
          </a:stretch>
        </p:blipFill>
        <p:spPr>
          <a:xfrm>
            <a:off x="0" y="1549400"/>
            <a:ext cx="9144000" cy="4141788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Posibilidad de solicitar el Ingreso Directo desde CEX [ RECEX ] 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sp>
        <p:nvSpPr>
          <p:cNvPr id="256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5603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3068638"/>
            <a:ext cx="8388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6626" name="Imagen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0900" y="1100138"/>
            <a:ext cx="7097713" cy="4822825"/>
          </a:xfrm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INGRESO DIRECTO</a:t>
            </a:r>
          </a:p>
        </p:txBody>
      </p:sp>
      <p:pic>
        <p:nvPicPr>
          <p:cNvPr id="27650" name="Imagen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8963025" cy="4752975"/>
          </a:xfrm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PREVISIÓN INGRESO PROGRAMADO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8229600" cy="4784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INGRESO PROGRAMADO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25538"/>
            <a:ext cx="8229600" cy="5000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8674" name="Imagen 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5850" y="1330325"/>
            <a:ext cx="6819900" cy="4532313"/>
          </a:xfrm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549275"/>
            <a:ext cx="5616575" cy="55768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9698" name="1:3056:1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t="22079" b="15250"/>
          <a:stretch>
            <a:fillRect/>
          </a:stretch>
        </p:blipFill>
        <p:spPr>
          <a:xfrm>
            <a:off x="0" y="476250"/>
            <a:ext cx="9144000" cy="5292725"/>
          </a:xfrm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4813"/>
            <a:ext cx="8362950" cy="572135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GESTIÓN DE PACIENTES EN HOSPITALIZACIÓN CONVENCIONAL</a:t>
            </a:r>
            <a:endParaRPr lang="es-ES" dirty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_tradnl" b="1" smtClean="0"/>
              <a:t>SITUACIÓN PREVIA</a:t>
            </a:r>
          </a:p>
          <a:p>
            <a:pPr lvl="1" eaLnBrk="1" hangingPunct="1"/>
            <a:r>
              <a:rPr lang="es-ES_tradnl" smtClean="0"/>
              <a:t>Trabajo centrado en admisión</a:t>
            </a:r>
          </a:p>
          <a:p>
            <a:pPr lvl="1" eaLnBrk="1" hangingPunct="1"/>
            <a:r>
              <a:rPr lang="es-ES_tradnl" smtClean="0"/>
              <a:t>Gestión inadecuada de los flujos de información </a:t>
            </a:r>
          </a:p>
          <a:p>
            <a:pPr lvl="1" eaLnBrk="1" hangingPunct="1"/>
            <a:r>
              <a:rPr lang="es-ES_tradnl" smtClean="0"/>
              <a:t>Trabajo desagregado en diferentes aplicaciones.</a:t>
            </a:r>
          </a:p>
          <a:p>
            <a:pPr eaLnBrk="1" hangingPunct="1">
              <a:buFont typeface="Arial" charset="0"/>
              <a:buNone/>
            </a:pPr>
            <a:r>
              <a:rPr lang="es-ES_tradnl" b="1" smtClean="0"/>
              <a:t>CAMBIOS EN EL ENTORNO</a:t>
            </a:r>
          </a:p>
          <a:p>
            <a:pPr eaLnBrk="1" hangingPunct="1"/>
            <a:r>
              <a:rPr lang="es-ES_tradnl" smtClean="0"/>
              <a:t>Gran interdependencia departamental</a:t>
            </a:r>
          </a:p>
          <a:p>
            <a:pPr eaLnBrk="1" hangingPunct="1"/>
            <a:r>
              <a:rPr lang="es-ES_tradnl" smtClean="0"/>
              <a:t>Necesidad de </a:t>
            </a:r>
            <a:r>
              <a:rPr lang="es-ES_tradnl" u="sng" smtClean="0"/>
              <a:t>inmediatez y trazabilidad </a:t>
            </a:r>
            <a:r>
              <a:rPr lang="es-ES_tradnl" smtClean="0"/>
              <a:t>en la gestión de pacientes</a:t>
            </a:r>
          </a:p>
          <a:p>
            <a:pPr eaLnBrk="1" hangingPunct="1"/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0722" name="AutoShape 5" descr="1"/>
          <p:cNvSpPr>
            <a:spLocks noChangeAspect="1" noChangeArrowheads="1"/>
          </p:cNvSpPr>
          <p:nvPr/>
        </p:nvSpPr>
        <p:spPr bwMode="auto">
          <a:xfrm>
            <a:off x="155575" y="46038"/>
            <a:ext cx="69342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23" name="1:3056:0" descr="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5563" y="1277938"/>
            <a:ext cx="6161087" cy="4703762"/>
          </a:xfrm>
        </p:spPr>
      </p:pic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41438"/>
            <a:ext cx="8229600" cy="478472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pPr eaLnBrk="1" hangingPunct="1"/>
            <a:r>
              <a:rPr lang="es-ES_tradnl" smtClean="0"/>
              <a:t>GESTIÓN DE PACIENTES EN HOSPITALIZACIÓN CONVENCIONAL</a:t>
            </a:r>
            <a:endParaRPr lang="es-ES" smtClean="0"/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8229600" cy="452596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CONCLUSIONES</a:t>
            </a:r>
            <a:br>
              <a:rPr lang="es-ES_tradnl" smtClean="0"/>
            </a:b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b="1" u="sng" smtClean="0"/>
              <a:t>Integración </a:t>
            </a:r>
            <a:r>
              <a:rPr lang="es-ES_tradnl" smtClean="0"/>
              <a:t>de los diferentes roles, médico, admisión, y enfermería  en la gestión de pacientes en  hospitalización.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smtClean="0"/>
              <a:t>la  </a:t>
            </a:r>
            <a:r>
              <a:rPr lang="es-ES_tradnl" b="1" u="sng" smtClean="0"/>
              <a:t>accesibilidad</a:t>
            </a:r>
            <a:r>
              <a:rPr lang="es-ES_tradnl" smtClean="0"/>
              <a:t>  y trazabilidad de la información es posible desde cualquier puesto de trabajo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smtClean="0"/>
              <a:t>Trabajo </a:t>
            </a:r>
            <a:r>
              <a:rPr lang="es-ES_tradnl" b="1" u="sng" smtClean="0"/>
              <a:t>a tiempo real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b="1" u="sng" smtClean="0"/>
              <a:t>Automatización</a:t>
            </a:r>
            <a:r>
              <a:rPr lang="es-ES_tradnl" smtClean="0"/>
              <a:t> de procesos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GESTIÓN DE PACIENTES EN HOSPITALIZACIÓN CONVENCIONAL</a:t>
            </a:r>
            <a:endParaRPr lang="es-ES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smtClean="0"/>
              <a:t>OBJETIVOS</a:t>
            </a:r>
          </a:p>
          <a:p>
            <a:pPr algn="ctr" eaLnBrk="1" hangingPunct="1">
              <a:buFont typeface="Arial" charset="0"/>
              <a:buNone/>
            </a:pPr>
            <a:endParaRPr lang="es-ES_tradnl" b="1" smtClean="0"/>
          </a:p>
          <a:p>
            <a:pPr eaLnBrk="1" hangingPunct="1">
              <a:buFont typeface="Arial" charset="0"/>
              <a:buNone/>
            </a:pPr>
            <a:r>
              <a:rPr lang="es-ES_tradnl" b="1" smtClean="0"/>
              <a:t>1 Establecer un modelo  descentralizado de gestión de pacientes </a:t>
            </a:r>
          </a:p>
          <a:p>
            <a:pPr eaLnBrk="1" hangingPunct="1">
              <a:buFont typeface="Arial" charset="0"/>
              <a:buNone/>
            </a:pPr>
            <a:r>
              <a:rPr lang="es-ES_tradnl" b="1" smtClean="0"/>
              <a:t>2 Garantizar los flujos de información adecuados que den soporte a la actividad</a:t>
            </a:r>
          </a:p>
          <a:p>
            <a:pPr eaLnBrk="1" hangingPunct="1">
              <a:buFont typeface="Arial" charset="0"/>
              <a:buNone/>
            </a:pPr>
            <a:r>
              <a:rPr lang="es-ES_tradnl" b="1" smtClean="0"/>
              <a:t>3 Automatización de procesos</a:t>
            </a:r>
            <a:endParaRPr lang="es-ES" b="1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GESTIÓN DE PACIENTES EN HOSPITALIZACIÓN CONVENCIONAL</a:t>
            </a:r>
            <a:endParaRPr lang="es-ES" dirty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b="1" smtClean="0"/>
              <a:t>MATERIAL Y MÉTODO</a:t>
            </a:r>
          </a:p>
          <a:p>
            <a:pPr eaLnBrk="1" hangingPunct="1"/>
            <a:r>
              <a:rPr lang="es-ES_tradnl" smtClean="0"/>
              <a:t>Estudio de los flujos de trabajo, estructuración, orden y sincronización de las tareas</a:t>
            </a:r>
          </a:p>
          <a:p>
            <a:pPr eaLnBrk="1" hangingPunct="1"/>
            <a:r>
              <a:rPr lang="es-ES_tradnl" smtClean="0"/>
              <a:t>Trazabilidad y autenticación en todo el proceso</a:t>
            </a:r>
          </a:p>
          <a:p>
            <a:pPr eaLnBrk="1" hangingPunct="1"/>
            <a:r>
              <a:rPr lang="es-ES_tradnl" smtClean="0"/>
              <a:t>Integración con las herramientas departamentales</a:t>
            </a:r>
          </a:p>
          <a:p>
            <a:pPr eaLnBrk="1" hangingPunct="1"/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GESTIÓN DE PACIENTES EN HOSPITALIZACIÓN CONVENCIONAL</a:t>
            </a:r>
            <a:endParaRPr lang="es-E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84248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GESTIÓN DE PACIENTES EN HOSPITALIZACIÓN CONVENCIONAL</a:t>
            </a:r>
            <a:endParaRPr lang="es-ES" sz="4000" smtClean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7532687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858000"/>
            <a:ext cx="2895600" cy="458788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8785225" cy="6626225"/>
          </a:xfr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81075"/>
            <a:ext cx="8229600" cy="514508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solidFill>
                  <a:schemeClr val="tx1">
                    <a:tint val="75000"/>
                  </a:schemeClr>
                </a:solidFill>
                <a:latin typeface="+mn-lt"/>
              </a:rPr>
              <a:t>COMPLEXO HOSPITALARIO UNIVERSITARIO DE SANTIAGO DE COMPOSTELA</a:t>
            </a:r>
            <a:endParaRPr lang="es-E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922" t="18323" r="1845" b="8878"/>
          <a:stretch>
            <a:fillRect/>
          </a:stretch>
        </p:blipFill>
        <p:spPr>
          <a:xfrm>
            <a:off x="0" y="1565275"/>
            <a:ext cx="9144000" cy="4083050"/>
          </a:xfrm>
        </p:spPr>
      </p:pic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924800" y="6045200"/>
            <a:ext cx="1003300" cy="46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290</Words>
  <Application>Microsoft Office PowerPoint</Application>
  <PresentationFormat>Presentación en pantalla (4:3)</PresentationFormat>
  <Paragraphs>49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GESTIÓN DE PACIENTES EN HOSPITALIZACIÓN CONVENCIONAL</vt:lpstr>
      <vt:lpstr>GESTIÓN DE PACIENTES EN HOSPITALIZACIÓN CONVENCIONAL</vt:lpstr>
      <vt:lpstr>GESTIÓN DE PACIENTES EN HOSPITALIZACIÓN CONVENCIONAL</vt:lpstr>
      <vt:lpstr>GESTIÓN DE PACIENTES EN HOSPITALIZACIÓN CONVENCIONAL</vt:lpstr>
      <vt:lpstr>GESTIÓN DE PACIENTES EN HOSPITALIZACIÓN CONVENCIONAL</vt:lpstr>
      <vt:lpstr>GESTIÓN DE PACIENTES EN HOSPITALIZACIÓN CONVENCIONAL</vt:lpstr>
      <vt:lpstr>Diapositiva 7</vt:lpstr>
      <vt:lpstr>Diapositiva 8</vt:lpstr>
      <vt:lpstr>Diapositiva 9</vt:lpstr>
      <vt:lpstr>Diapositiva 10</vt:lpstr>
      <vt:lpstr>Diapositiva 11</vt:lpstr>
      <vt:lpstr>Diapositiva 12</vt:lpstr>
      <vt:lpstr>INGRESO DIRECTO</vt:lpstr>
      <vt:lpstr>PREVISIÓN INGRESO PROGRAMADO</vt:lpstr>
      <vt:lpstr>INGRESO PROGRAMADO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GESTIÓN DE PACIENTES EN HOSPITALIZACIÓN CONVENCIONAL</vt:lpstr>
      <vt:lpstr>CONCLUSIONES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Ramón Barba</dc:creator>
  <cp:lastModifiedBy>Ramón Barba</cp:lastModifiedBy>
  <cp:revision>38</cp:revision>
  <dcterms:created xsi:type="dcterms:W3CDTF">2012-05-26T18:14:33Z</dcterms:created>
  <dcterms:modified xsi:type="dcterms:W3CDTF">2012-11-22T20:51:31Z</dcterms:modified>
</cp:coreProperties>
</file>